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1" r:id="rId1"/>
  </p:sldMasterIdLst>
  <p:notesMasterIdLst>
    <p:notesMasterId r:id="rId9"/>
  </p:notesMasterIdLst>
  <p:handoutMasterIdLst>
    <p:handoutMasterId r:id="rId10"/>
  </p:handoutMasterIdLst>
  <p:sldIdLst>
    <p:sldId id="256" r:id="rId2"/>
    <p:sldId id="347" r:id="rId3"/>
    <p:sldId id="332" r:id="rId4"/>
    <p:sldId id="345" r:id="rId5"/>
    <p:sldId id="338" r:id="rId6"/>
    <p:sldId id="348" r:id="rId7"/>
    <p:sldId id="266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822DF-924E-4C1E-A05B-82EA783D3902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63BBF-B63E-4AB7-BE86-E5968A79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36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84794C2-96B6-46AA-918E-978D88083F12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A0E02F-4E37-44F5-8DB5-B5BBB210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6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E401711-02DC-4F5A-B0A4-D7A4CFB82638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6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36BD-BA89-4B92-9DBC-679F6114257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8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B5C7-A3C7-439B-802A-DFE3FCA7AD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03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5EA-47B7-4DBF-958B-A3D4DA4F431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07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7495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1442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055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084AFC5-17E4-4A26-A144-49682BD36EC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60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8679482-E0DA-4858-9A19-F8B792C0C3D9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9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0A69-C0BC-4A5A-8FE4-5D0B5D0F11EE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9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3B61-F054-442D-881D-6A81C2774BFE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3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CD3A-8283-4FC4-856C-D5E0BF662449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8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EE8-FC08-4C54-BE1B-81CB6CA05FC8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5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28B-AADB-4276-9F0D-B13FCF86F309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8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497F-A1E4-4C0B-8811-954A59B2692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3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4E7-1432-4F89-B9E6-59843C6C91FE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0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AD9C-D29C-4D1E-A739-CC3C95B41085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6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C48ED7C-D9A5-4EA8-B309-6E368BFA8F2B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  <p:sldLayoutId id="214748387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794" y="1214664"/>
            <a:ext cx="6272567" cy="4428672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latin typeface="Garamond" panose="02020404030301010803" pitchFamily="18" charset="0"/>
              </a:rPr>
              <a:t>NASTTPO </a:t>
            </a:r>
            <a:br>
              <a:rPr lang="en-US" sz="5400" b="1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5400" b="1" dirty="0">
                <a:solidFill>
                  <a:schemeClr val="bg1"/>
                </a:solidFill>
                <a:latin typeface="Garamond" panose="02020404030301010803" pitchFamily="18" charset="0"/>
              </a:rPr>
              <a:t>Virtual Conference </a:t>
            </a:r>
            <a:br>
              <a:rPr lang="en-US" sz="5400" b="1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5400" b="1" dirty="0">
                <a:solidFill>
                  <a:schemeClr val="bg1"/>
                </a:solidFill>
                <a:latin typeface="Garamond" panose="02020404030301010803" pitchFamily="18" charset="0"/>
              </a:rPr>
              <a:t>April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7343" y="1214664"/>
            <a:ext cx="3680213" cy="4428672"/>
          </a:xfrm>
        </p:spPr>
        <p:txBody>
          <a:bodyPr anchor="ctr"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Legal</a:t>
            </a:r>
            <a:r>
              <a:rPr lang="en-US" sz="3600" b="1">
                <a:solidFill>
                  <a:schemeClr val="bg1"/>
                </a:solidFill>
                <a:latin typeface="Garamond" panose="02020404030301010803" pitchFamily="18" charset="0"/>
              </a:rPr>
              <a:t>, Regulatory, </a:t>
            </a:r>
            <a:r>
              <a:rPr lang="en-US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Litigation Updates</a:t>
            </a:r>
          </a:p>
        </p:txBody>
      </p:sp>
    </p:spTree>
    <p:extLst>
      <p:ext uri="{BB962C8B-B14F-4D97-AF65-F5344CB8AC3E}">
        <p14:creationId xmlns:p14="http://schemas.microsoft.com/office/powerpoint/2010/main" val="696347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A6D0E-87FC-4BA9-AD98-A9E5683A5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COMING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D8C06-31EF-4E8B-B507-6AF595639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764144" cy="34163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Garamond" panose="02020404030301010803" pitchFamily="18" charset="0"/>
              </a:rPr>
              <a:t>Our next speakers “may” tell us.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There will be rulemaking on accident prevention</a:t>
            </a:r>
          </a:p>
          <a:p>
            <a:pPr lvl="1"/>
            <a:r>
              <a:rPr lang="en-US" sz="2600" b="1" dirty="0">
                <a:latin typeface="Garamond" panose="02020404030301010803" pitchFamily="18" charset="0"/>
              </a:rPr>
              <a:t>Year or more away I would guess.  </a:t>
            </a:r>
          </a:p>
        </p:txBody>
      </p:sp>
    </p:spTree>
    <p:extLst>
      <p:ext uri="{BB962C8B-B14F-4D97-AF65-F5344CB8AC3E}">
        <p14:creationId xmlns:p14="http://schemas.microsoft.com/office/powerpoint/2010/main" val="273769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CB9D9-1031-4DA7-9738-DBCC1364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CRIMINALITY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7D0E3-0B5A-4643-95F5-5DCABB9E2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14" y="2349795"/>
            <a:ext cx="10887270" cy="411631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Garamond" panose="02020404030301010803" pitchFamily="18" charset="0"/>
              </a:rPr>
              <a:t>Dramatic shift to criminal charges in chemical and other accidents</a:t>
            </a:r>
          </a:p>
          <a:p>
            <a:pPr lvl="1"/>
            <a:r>
              <a:rPr lang="en-US" sz="2400" b="1" dirty="0">
                <a:latin typeface="Garamond" panose="02020404030301010803" pitchFamily="18" charset="0"/>
              </a:rPr>
              <a:t>Harris county charges against Arkema - reckless assault</a:t>
            </a:r>
          </a:p>
          <a:p>
            <a:pPr lvl="1"/>
            <a:r>
              <a:rPr lang="en-US" sz="2400" b="1" dirty="0">
                <a:latin typeface="Garamond" panose="02020404030301010803" pitchFamily="18" charset="0"/>
              </a:rPr>
              <a:t>Federal charges against Midwest Grain Products and </a:t>
            </a:r>
            <a:r>
              <a:rPr lang="en-US" sz="2400" b="1" dirty="0" err="1">
                <a:latin typeface="Garamond" panose="02020404030301010803" pitchFamily="18" charset="0"/>
              </a:rPr>
              <a:t>Harcros</a:t>
            </a:r>
            <a:r>
              <a:rPr lang="en-US" sz="2400" b="1" dirty="0">
                <a:latin typeface="Garamond" panose="02020404030301010803" pitchFamily="18" charset="0"/>
              </a:rPr>
              <a:t>  </a:t>
            </a:r>
          </a:p>
          <a:p>
            <a:pPr lvl="2"/>
            <a:r>
              <a:rPr lang="en-US" sz="2000" b="1" dirty="0">
                <a:latin typeface="Garamond" panose="02020404030301010803" pitchFamily="18" charset="0"/>
              </a:rPr>
              <a:t>Knowing &amp; negligence releases under the Clean Air Act - pled guilty </a:t>
            </a:r>
          </a:p>
          <a:p>
            <a:pPr lvl="1"/>
            <a:r>
              <a:rPr lang="en-US" sz="2400" b="1" dirty="0">
                <a:latin typeface="Garamond" panose="02020404030301010803" pitchFamily="18" charset="0"/>
              </a:rPr>
              <a:t>Several recent guilty pleas in other RMP/EPCRA-release type cases involving injury and evacuations</a:t>
            </a:r>
          </a:p>
          <a:p>
            <a:pPr lvl="1"/>
            <a:r>
              <a:rPr lang="en-US" sz="2400" b="1" dirty="0">
                <a:latin typeface="Garamond" panose="02020404030301010803" pitchFamily="18" charset="0"/>
              </a:rPr>
              <a:t>Recent charges against DuPont and management employee  </a:t>
            </a:r>
          </a:p>
          <a:p>
            <a:pPr lvl="2"/>
            <a:r>
              <a:rPr lang="en-US" sz="2200" b="1" dirty="0">
                <a:latin typeface="Garamond" panose="02020404030301010803" pitchFamily="18" charset="0"/>
              </a:rPr>
              <a:t>Knowing release of EHS leading to four deaths</a:t>
            </a:r>
          </a:p>
          <a:p>
            <a:pPr marL="0" indent="0">
              <a:buNone/>
            </a:pPr>
            <a:endParaRPr lang="en-US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07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CB9D9-1031-4DA7-9738-DBCC1364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CRIMINALITY - 2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7D0E3-0B5A-4643-95F5-5DCABB9E2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14" y="2313993"/>
            <a:ext cx="11182160" cy="415212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Garamond" panose="02020404030301010803" pitchFamily="18" charset="0"/>
              </a:rPr>
              <a:t>New indictments against government officials for Flint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PG&amp;E guilty plea for negligent/reckless maintenance of power lines</a:t>
            </a:r>
          </a:p>
          <a:p>
            <a:pPr lvl="1"/>
            <a:r>
              <a:rPr lang="en-US" sz="2400" b="1" dirty="0">
                <a:latin typeface="Garamond" panose="02020404030301010803" pitchFamily="18" charset="0"/>
              </a:rPr>
              <a:t>Fines and Probation	</a:t>
            </a:r>
          </a:p>
          <a:p>
            <a:pPr lvl="1"/>
            <a:r>
              <a:rPr lang="en-US" sz="2400" b="1" dirty="0">
                <a:latin typeface="Garamond" panose="02020404030301010803" pitchFamily="18" charset="0"/>
              </a:rPr>
              <a:t>Judge recently found that they violated probation	</a:t>
            </a:r>
          </a:p>
          <a:p>
            <a:pPr lvl="2"/>
            <a:r>
              <a:rPr lang="en-US" sz="2200" b="1" dirty="0">
                <a:latin typeface="Garamond" panose="02020404030301010803" pitchFamily="18" charset="0"/>
              </a:rPr>
              <a:t>Failed to perform vegetation management correctly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New charges pending for the Kincade fire</a:t>
            </a:r>
          </a:p>
          <a:p>
            <a:pPr lvl="1"/>
            <a:r>
              <a:rPr lang="en-US" sz="2400" b="1" dirty="0">
                <a:latin typeface="Garamond" panose="02020404030301010803" pitchFamily="18" charset="0"/>
              </a:rPr>
              <a:t>This would be another probation violation</a:t>
            </a:r>
          </a:p>
        </p:txBody>
      </p:sp>
    </p:spTree>
    <p:extLst>
      <p:ext uri="{BB962C8B-B14F-4D97-AF65-F5344CB8AC3E}">
        <p14:creationId xmlns:p14="http://schemas.microsoft.com/office/powerpoint/2010/main" val="311970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0EDCB-1DEC-405B-8BFC-36A1B008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GOVERNMENT EMPLOYEES SUED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910BA-1714-4B4B-AA14-C9AD3CDC3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2369975"/>
            <a:ext cx="11402008" cy="399816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Garamond" panose="02020404030301010803" pitchFamily="18" charset="0"/>
              </a:rPr>
              <a:t>FEDERAL EMPLOYEES CAN BE SUED FOR DAMAGES</a:t>
            </a:r>
          </a:p>
          <a:p>
            <a:pPr lvl="1"/>
            <a:r>
              <a:rPr lang="en-US" sz="2600" b="1" dirty="0">
                <a:latin typeface="Garamond" panose="02020404030301010803" pitchFamily="18" charset="0"/>
              </a:rPr>
              <a:t>Employees negligently responded - assurances of safety were negligent/reckless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ELECTED OFFICIALS &amp; EMPLOYEES CAN BE SUED</a:t>
            </a:r>
          </a:p>
          <a:p>
            <a:pPr lvl="1"/>
            <a:r>
              <a:rPr lang="en-US" sz="2600" b="1" dirty="0">
                <a:latin typeface="Garamond" panose="02020404030301010803" pitchFamily="18" charset="0"/>
              </a:rPr>
              <a:t>Negligent and reckless conduct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INVERSE CONDEMNATION</a:t>
            </a:r>
          </a:p>
          <a:p>
            <a:pPr lvl="1"/>
            <a:r>
              <a:rPr lang="en-US" sz="2800" b="1" dirty="0">
                <a:latin typeface="Garamond" panose="02020404030301010803" pitchFamily="18" charset="0"/>
              </a:rPr>
              <a:t>State environment &amp; health agencies, and local governments</a:t>
            </a:r>
          </a:p>
        </p:txBody>
      </p:sp>
    </p:spTree>
    <p:extLst>
      <p:ext uri="{BB962C8B-B14F-4D97-AF65-F5344CB8AC3E}">
        <p14:creationId xmlns:p14="http://schemas.microsoft.com/office/powerpoint/2010/main" val="124844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5E7C-A852-46EA-BC35-2499B176D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ENVIRONMENTAL JUSTICE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2A19B-C4C2-4443-8434-5F547479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15288" cy="34163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This will be big.</a:t>
            </a:r>
          </a:p>
          <a:p>
            <a:r>
              <a:rPr lang="en-US" sz="2400" b="1" dirty="0">
                <a:latin typeface="Garamond" panose="02020404030301010803" pitchFamily="18" charset="0"/>
              </a:rPr>
              <a:t>Federal Court Order – EPA required to consider EJ complaints of potential for accidental releases: </a:t>
            </a:r>
            <a:r>
              <a:rPr lang="nb-NO" b="1" dirty="0">
                <a:latin typeface="Garamond" panose="02020404030301010803" pitchFamily="18" charset="0"/>
              </a:rPr>
              <a:t>Californians for Renewable Energy et al. v. U.S. EPA et al., 4:15-cv-03292, ND CA</a:t>
            </a:r>
          </a:p>
          <a:p>
            <a:r>
              <a:rPr lang="nb-NO" sz="2400" b="1" dirty="0">
                <a:latin typeface="Garamond" panose="02020404030301010803" pitchFamily="18" charset="0"/>
              </a:rPr>
              <a:t>Settlement under CAA and EPCRA citizen group and refinery chemical release monitoring and accident prevention audits: </a:t>
            </a:r>
            <a:r>
              <a:rPr lang="nb-NO" b="1" dirty="0">
                <a:latin typeface="Garamond" panose="02020404030301010803" pitchFamily="18" charset="0"/>
              </a:rPr>
              <a:t>East Yard Communities for Environmental Justice v. Phillips 66 Company, 2:21-cv-01088, CD CA</a:t>
            </a:r>
            <a:endParaRPr lang="nb-NO" sz="2400" b="1" dirty="0">
              <a:latin typeface="Garamond" panose="02020404030301010803" pitchFamily="18" charset="0"/>
            </a:endParaRPr>
          </a:p>
          <a:p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426804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CONTACT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Timothy Gablehouse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tgablehouse@att.net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303.572.0050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Let me know if you want to be on the email list</a:t>
            </a:r>
          </a:p>
        </p:txBody>
      </p:sp>
    </p:spTree>
    <p:extLst>
      <p:ext uri="{BB962C8B-B14F-4D97-AF65-F5344CB8AC3E}">
        <p14:creationId xmlns:p14="http://schemas.microsoft.com/office/powerpoint/2010/main" val="868106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305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Garamond</vt:lpstr>
      <vt:lpstr>Wingdings 3</vt:lpstr>
      <vt:lpstr>Ion Boardroom</vt:lpstr>
      <vt:lpstr>NASTTPO  Virtual Conference  April 2021</vt:lpstr>
      <vt:lpstr>WHAT’S COMING </vt:lpstr>
      <vt:lpstr>CRIMINALITY </vt:lpstr>
      <vt:lpstr>CRIMINALITY - 2 </vt:lpstr>
      <vt:lpstr>GOVERNMENT EMPLOYEES SUED</vt:lpstr>
      <vt:lpstr>ENVIRONMENTAL JUSTICE 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Gablehouse</dc:creator>
  <cp:lastModifiedBy>Mark Howard</cp:lastModifiedBy>
  <cp:revision>48</cp:revision>
  <cp:lastPrinted>2019-08-30T16:28:05Z</cp:lastPrinted>
  <dcterms:created xsi:type="dcterms:W3CDTF">2018-09-05T22:04:21Z</dcterms:created>
  <dcterms:modified xsi:type="dcterms:W3CDTF">2021-04-21T18:31:06Z</dcterms:modified>
</cp:coreProperties>
</file>